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Noto Sans Bold" panose="020B0604020202020204" charset="0"/>
      <p:regular r:id="rId14"/>
    </p:embeddedFont>
    <p:embeddedFont>
      <p:font typeface="Kollektif Bold" panose="020B0604020202020204" charset="0"/>
      <p:regular r:id="rId15"/>
    </p:embeddedFont>
    <p:embeddedFont>
      <p:font typeface="Roboto" panose="020B0604020202020204" charset="0"/>
      <p:regular r:id="rId16"/>
    </p:embeddedFont>
    <p:embeddedFont>
      <p:font typeface="Noto Sans" panose="020B0604020202020204" charset="0"/>
      <p:regular r:id="rId17"/>
    </p:embeddedFont>
    <p:embeddedFont>
      <p:font typeface="Arimo Bold" panose="020B0604020202020204" charset="0"/>
      <p:regular r:id="rId18"/>
    </p:embeddedFont>
    <p:embeddedFont>
      <p:font typeface="Anaktoria" panose="020B0604020202020204" charset="0"/>
      <p:regular r:id="rId19"/>
    </p:embeddedFont>
    <p:embeddedFont>
      <p:font typeface="Signature" panose="020B0604020202020204" charset="0"/>
      <p:regular r:id="rId20"/>
    </p:embeddedFont>
    <p:embeddedFont>
      <p:font typeface="Roboto Bold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20.12.2021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8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601709" y="9430573"/>
            <a:ext cx="977526" cy="498754"/>
            <a:chOff x="0" y="0"/>
            <a:chExt cx="1303368" cy="665005"/>
          </a:xfrm>
        </p:grpSpPr>
        <p:grpSp>
          <p:nvGrpSpPr>
            <p:cNvPr id="3" name="Group 3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446626" y="4616048"/>
            <a:ext cx="3644173" cy="4642252"/>
            <a:chOff x="351790" y="351790"/>
            <a:chExt cx="2940050" cy="2954020"/>
          </a:xfrm>
        </p:grpSpPr>
        <p:sp>
          <p:nvSpPr>
            <p:cNvPr id="9" name="Freeform 9"/>
            <p:cNvSpPr/>
            <p:nvPr/>
          </p:nvSpPr>
          <p:spPr>
            <a:xfrm>
              <a:off x="371964" y="1851483"/>
              <a:ext cx="3494266" cy="3041780"/>
            </a:xfrm>
            <a:custGeom>
              <a:avLst/>
              <a:gdLst/>
              <a:ahLst/>
              <a:cxnLst/>
              <a:rect l="l" t="t" r="r" b="b"/>
              <a:pathLst>
                <a:path w="3494266" h="3041780">
                  <a:moveTo>
                    <a:pt x="223465" y="1624837"/>
                  </a:moveTo>
                  <a:cubicBezTo>
                    <a:pt x="223465" y="1706900"/>
                    <a:pt x="173806" y="1772550"/>
                    <a:pt x="111732" y="1772550"/>
                  </a:cubicBezTo>
                  <a:cubicBezTo>
                    <a:pt x="49659" y="1772550"/>
                    <a:pt x="0" y="1706900"/>
                    <a:pt x="0" y="1624837"/>
                  </a:cubicBezTo>
                  <a:cubicBezTo>
                    <a:pt x="0" y="1542775"/>
                    <a:pt x="49659" y="1477125"/>
                    <a:pt x="111732" y="1477125"/>
                  </a:cubicBezTo>
                  <a:cubicBezTo>
                    <a:pt x="173806" y="1477125"/>
                    <a:pt x="223465" y="1542775"/>
                    <a:pt x="223465" y="1624837"/>
                  </a:cubicBezTo>
                  <a:close/>
                  <a:moveTo>
                    <a:pt x="1225953" y="0"/>
                  </a:moveTo>
                  <a:cubicBezTo>
                    <a:pt x="1163880" y="0"/>
                    <a:pt x="1114221" y="65650"/>
                    <a:pt x="1114221" y="147712"/>
                  </a:cubicBezTo>
                  <a:cubicBezTo>
                    <a:pt x="1114221" y="229775"/>
                    <a:pt x="1163880" y="295425"/>
                    <a:pt x="1225953" y="295425"/>
                  </a:cubicBezTo>
                  <a:cubicBezTo>
                    <a:pt x="1288027" y="295425"/>
                    <a:pt x="1337686" y="229775"/>
                    <a:pt x="1337686" y="147712"/>
                  </a:cubicBezTo>
                  <a:cubicBezTo>
                    <a:pt x="1337686" y="65650"/>
                    <a:pt x="1288027" y="0"/>
                    <a:pt x="1225953" y="0"/>
                  </a:cubicBezTo>
                  <a:close/>
                  <a:moveTo>
                    <a:pt x="2343278" y="0"/>
                  </a:moveTo>
                  <a:cubicBezTo>
                    <a:pt x="2281205" y="0"/>
                    <a:pt x="2231546" y="65650"/>
                    <a:pt x="2231546" y="147712"/>
                  </a:cubicBezTo>
                  <a:cubicBezTo>
                    <a:pt x="2231546" y="229775"/>
                    <a:pt x="2281205" y="295425"/>
                    <a:pt x="2343278" y="295425"/>
                  </a:cubicBezTo>
                  <a:cubicBezTo>
                    <a:pt x="2405352" y="295425"/>
                    <a:pt x="2455011" y="229775"/>
                    <a:pt x="2455011" y="147712"/>
                  </a:cubicBezTo>
                  <a:cubicBezTo>
                    <a:pt x="2455011" y="65650"/>
                    <a:pt x="2403800" y="0"/>
                    <a:pt x="2343278" y="0"/>
                  </a:cubicBezTo>
                  <a:close/>
                  <a:moveTo>
                    <a:pt x="3402826" y="1477125"/>
                  </a:moveTo>
                  <a:cubicBezTo>
                    <a:pt x="3352026" y="1477125"/>
                    <a:pt x="3311386" y="1542775"/>
                    <a:pt x="3311386" y="1624837"/>
                  </a:cubicBezTo>
                  <a:cubicBezTo>
                    <a:pt x="3311386" y="1706900"/>
                    <a:pt x="3352026" y="1772550"/>
                    <a:pt x="3402826" y="1772550"/>
                  </a:cubicBezTo>
                  <a:cubicBezTo>
                    <a:pt x="3453626" y="1772550"/>
                    <a:pt x="3494266" y="1706900"/>
                    <a:pt x="3494266" y="1624837"/>
                  </a:cubicBezTo>
                  <a:cubicBezTo>
                    <a:pt x="3494266" y="1542775"/>
                    <a:pt x="3453626" y="1477125"/>
                    <a:pt x="3402826" y="1477125"/>
                  </a:cubicBezTo>
                  <a:close/>
                  <a:moveTo>
                    <a:pt x="2343278" y="2858900"/>
                  </a:moveTo>
                  <a:cubicBezTo>
                    <a:pt x="2281205" y="2858900"/>
                    <a:pt x="2231546" y="2899539"/>
                    <a:pt x="2231546" y="2950339"/>
                  </a:cubicBezTo>
                  <a:cubicBezTo>
                    <a:pt x="2231546" y="3001139"/>
                    <a:pt x="2281205" y="3041780"/>
                    <a:pt x="2343278" y="3041780"/>
                  </a:cubicBezTo>
                  <a:cubicBezTo>
                    <a:pt x="2405352" y="3041780"/>
                    <a:pt x="2455011" y="3001139"/>
                    <a:pt x="2455011" y="2950339"/>
                  </a:cubicBezTo>
                  <a:cubicBezTo>
                    <a:pt x="2455011" y="2899539"/>
                    <a:pt x="2403800" y="2858900"/>
                    <a:pt x="2343278" y="28589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51790" y="351790"/>
              <a:ext cx="3514440" cy="4555443"/>
            </a:xfrm>
            <a:custGeom>
              <a:avLst/>
              <a:gdLst/>
              <a:ahLst/>
              <a:cxnLst/>
              <a:rect l="l" t="t" r="r" b="b"/>
              <a:pathLst>
                <a:path w="3514440" h="4555443">
                  <a:moveTo>
                    <a:pt x="3511900" y="1546878"/>
                  </a:moveTo>
                  <a:lnTo>
                    <a:pt x="3449670" y="1647405"/>
                  </a:lnTo>
                  <a:lnTo>
                    <a:pt x="3511900" y="1747932"/>
                  </a:lnTo>
                  <a:lnTo>
                    <a:pt x="3485230" y="1791014"/>
                  </a:lnTo>
                  <a:lnTo>
                    <a:pt x="3423000" y="1690488"/>
                  </a:lnTo>
                  <a:lnTo>
                    <a:pt x="3362040" y="1791014"/>
                  </a:lnTo>
                  <a:lnTo>
                    <a:pt x="3335370" y="1747932"/>
                  </a:lnTo>
                  <a:lnTo>
                    <a:pt x="3397600" y="1647405"/>
                  </a:lnTo>
                  <a:lnTo>
                    <a:pt x="3335370" y="1546878"/>
                  </a:lnTo>
                  <a:lnTo>
                    <a:pt x="3362040" y="1503796"/>
                  </a:lnTo>
                  <a:lnTo>
                    <a:pt x="3423000" y="1604322"/>
                  </a:lnTo>
                  <a:lnTo>
                    <a:pt x="3485230" y="1503796"/>
                  </a:lnTo>
                  <a:lnTo>
                    <a:pt x="3511900" y="1546878"/>
                  </a:lnTo>
                  <a:close/>
                  <a:moveTo>
                    <a:pt x="3329020" y="172331"/>
                  </a:moveTo>
                  <a:cubicBezTo>
                    <a:pt x="3329020" y="90269"/>
                    <a:pt x="3369660" y="24619"/>
                    <a:pt x="3420460" y="24619"/>
                  </a:cubicBezTo>
                  <a:cubicBezTo>
                    <a:pt x="3471260" y="24619"/>
                    <a:pt x="3511900" y="90269"/>
                    <a:pt x="3511900" y="172331"/>
                  </a:cubicBezTo>
                  <a:cubicBezTo>
                    <a:pt x="3511900" y="254394"/>
                    <a:pt x="3471260" y="320044"/>
                    <a:pt x="3420460" y="320044"/>
                  </a:cubicBezTo>
                  <a:cubicBezTo>
                    <a:pt x="3369660" y="320044"/>
                    <a:pt x="3329020" y="254394"/>
                    <a:pt x="3329020" y="172331"/>
                  </a:cubicBezTo>
                  <a:close/>
                  <a:moveTo>
                    <a:pt x="3367120" y="172331"/>
                  </a:moveTo>
                  <a:cubicBezTo>
                    <a:pt x="3367120" y="219517"/>
                    <a:pt x="3391250" y="258497"/>
                    <a:pt x="3420460" y="258497"/>
                  </a:cubicBezTo>
                  <a:cubicBezTo>
                    <a:pt x="3449670" y="258497"/>
                    <a:pt x="3473800" y="219517"/>
                    <a:pt x="3473800" y="172331"/>
                  </a:cubicBezTo>
                  <a:cubicBezTo>
                    <a:pt x="3473800" y="125145"/>
                    <a:pt x="3449670" y="86166"/>
                    <a:pt x="3420460" y="86166"/>
                  </a:cubicBezTo>
                  <a:cubicBezTo>
                    <a:pt x="3391250" y="86166"/>
                    <a:pt x="3367120" y="125145"/>
                    <a:pt x="3367120" y="172331"/>
                  </a:cubicBezTo>
                  <a:close/>
                  <a:moveTo>
                    <a:pt x="17070" y="1647405"/>
                  </a:moveTo>
                  <a:cubicBezTo>
                    <a:pt x="17070" y="1565343"/>
                    <a:pt x="66729" y="1499693"/>
                    <a:pt x="128803" y="1499693"/>
                  </a:cubicBezTo>
                  <a:cubicBezTo>
                    <a:pt x="190876" y="1499693"/>
                    <a:pt x="240535" y="1565343"/>
                    <a:pt x="240535" y="1647405"/>
                  </a:cubicBezTo>
                  <a:cubicBezTo>
                    <a:pt x="240535" y="1729468"/>
                    <a:pt x="190876" y="1795118"/>
                    <a:pt x="128803" y="1795118"/>
                  </a:cubicBezTo>
                  <a:cubicBezTo>
                    <a:pt x="66729" y="1795118"/>
                    <a:pt x="17070" y="1729468"/>
                    <a:pt x="17070" y="1647405"/>
                  </a:cubicBezTo>
                  <a:close/>
                  <a:moveTo>
                    <a:pt x="63625" y="1647405"/>
                  </a:moveTo>
                  <a:cubicBezTo>
                    <a:pt x="63625" y="1694591"/>
                    <a:pt x="93110" y="1733571"/>
                    <a:pt x="128803" y="1733571"/>
                  </a:cubicBezTo>
                  <a:cubicBezTo>
                    <a:pt x="164495" y="1733571"/>
                    <a:pt x="193980" y="1694591"/>
                    <a:pt x="193980" y="1647405"/>
                  </a:cubicBezTo>
                  <a:cubicBezTo>
                    <a:pt x="193980" y="1600219"/>
                    <a:pt x="164495" y="1561239"/>
                    <a:pt x="128803" y="1561239"/>
                  </a:cubicBezTo>
                  <a:cubicBezTo>
                    <a:pt x="93110" y="1561239"/>
                    <a:pt x="63625" y="1600219"/>
                    <a:pt x="63625" y="1647405"/>
                  </a:cubicBezTo>
                  <a:close/>
                  <a:moveTo>
                    <a:pt x="153632" y="4343352"/>
                  </a:moveTo>
                  <a:lnTo>
                    <a:pt x="107077" y="4343352"/>
                  </a:lnTo>
                  <a:lnTo>
                    <a:pt x="107077" y="4430983"/>
                  </a:lnTo>
                  <a:lnTo>
                    <a:pt x="0" y="4430983"/>
                  </a:lnTo>
                  <a:lnTo>
                    <a:pt x="0" y="4469083"/>
                  </a:lnTo>
                  <a:lnTo>
                    <a:pt x="105525" y="4469083"/>
                  </a:lnTo>
                  <a:lnTo>
                    <a:pt x="105525" y="4555443"/>
                  </a:lnTo>
                  <a:lnTo>
                    <a:pt x="152080" y="4555443"/>
                  </a:lnTo>
                  <a:lnTo>
                    <a:pt x="152080" y="4467813"/>
                  </a:lnTo>
                  <a:lnTo>
                    <a:pt x="259157" y="4467813"/>
                  </a:lnTo>
                  <a:lnTo>
                    <a:pt x="259157" y="4429713"/>
                  </a:lnTo>
                  <a:lnTo>
                    <a:pt x="153632" y="4429713"/>
                  </a:lnTo>
                  <a:lnTo>
                    <a:pt x="153632" y="4343352"/>
                  </a:lnTo>
                  <a:close/>
                  <a:moveTo>
                    <a:pt x="57418" y="315941"/>
                  </a:moveTo>
                  <a:lnTo>
                    <a:pt x="133458" y="215414"/>
                  </a:lnTo>
                  <a:lnTo>
                    <a:pt x="209498" y="315941"/>
                  </a:lnTo>
                  <a:lnTo>
                    <a:pt x="240535" y="272858"/>
                  </a:lnTo>
                  <a:lnTo>
                    <a:pt x="166047" y="172331"/>
                  </a:lnTo>
                  <a:lnTo>
                    <a:pt x="240535" y="71805"/>
                  </a:lnTo>
                  <a:lnTo>
                    <a:pt x="207947" y="28722"/>
                  </a:lnTo>
                  <a:lnTo>
                    <a:pt x="133458" y="129248"/>
                  </a:lnTo>
                  <a:lnTo>
                    <a:pt x="58970" y="28722"/>
                  </a:lnTo>
                  <a:lnTo>
                    <a:pt x="26381" y="71805"/>
                  </a:lnTo>
                  <a:lnTo>
                    <a:pt x="100870" y="170280"/>
                  </a:lnTo>
                  <a:lnTo>
                    <a:pt x="24829" y="272858"/>
                  </a:lnTo>
                  <a:lnTo>
                    <a:pt x="57418" y="315941"/>
                  </a:lnTo>
                  <a:close/>
                  <a:moveTo>
                    <a:pt x="3514440" y="4450032"/>
                  </a:moveTo>
                  <a:cubicBezTo>
                    <a:pt x="3514440" y="4500832"/>
                    <a:pt x="3473800" y="4541473"/>
                    <a:pt x="3423000" y="4541473"/>
                  </a:cubicBezTo>
                  <a:cubicBezTo>
                    <a:pt x="3372200" y="4541473"/>
                    <a:pt x="3331560" y="4500832"/>
                    <a:pt x="3331560" y="4450032"/>
                  </a:cubicBezTo>
                  <a:cubicBezTo>
                    <a:pt x="3331560" y="4399232"/>
                    <a:pt x="3372200" y="4358593"/>
                    <a:pt x="3423000" y="4358593"/>
                  </a:cubicBezTo>
                  <a:cubicBezTo>
                    <a:pt x="3473800" y="4358593"/>
                    <a:pt x="3514440" y="4399232"/>
                    <a:pt x="3514440" y="4450032"/>
                  </a:cubicBezTo>
                  <a:close/>
                  <a:moveTo>
                    <a:pt x="3476340" y="4450032"/>
                  </a:moveTo>
                  <a:cubicBezTo>
                    <a:pt x="3476340" y="4420823"/>
                    <a:pt x="3452210" y="4396693"/>
                    <a:pt x="3423000" y="4396693"/>
                  </a:cubicBezTo>
                  <a:cubicBezTo>
                    <a:pt x="3393790" y="4396693"/>
                    <a:pt x="3369660" y="4420823"/>
                    <a:pt x="3369660" y="4450032"/>
                  </a:cubicBezTo>
                  <a:cubicBezTo>
                    <a:pt x="3369660" y="4479243"/>
                    <a:pt x="3393790" y="4503373"/>
                    <a:pt x="3423000" y="4503373"/>
                  </a:cubicBezTo>
                  <a:cubicBezTo>
                    <a:pt x="3452210" y="4503373"/>
                    <a:pt x="3476340" y="4479243"/>
                    <a:pt x="3476340" y="4450032"/>
                  </a:cubicBezTo>
                  <a:close/>
                  <a:moveTo>
                    <a:pt x="2437941" y="2980921"/>
                  </a:moveTo>
                  <a:lnTo>
                    <a:pt x="2361901" y="3081448"/>
                  </a:lnTo>
                  <a:lnTo>
                    <a:pt x="2287412" y="2980921"/>
                  </a:lnTo>
                  <a:lnTo>
                    <a:pt x="2254824" y="3024004"/>
                  </a:lnTo>
                  <a:lnTo>
                    <a:pt x="2330864" y="3124530"/>
                  </a:lnTo>
                  <a:lnTo>
                    <a:pt x="2254824" y="3225057"/>
                  </a:lnTo>
                  <a:lnTo>
                    <a:pt x="2287412" y="3268140"/>
                  </a:lnTo>
                  <a:lnTo>
                    <a:pt x="2361901" y="3167613"/>
                  </a:lnTo>
                  <a:lnTo>
                    <a:pt x="2437941" y="3268140"/>
                  </a:lnTo>
                  <a:lnTo>
                    <a:pt x="2470529" y="3225057"/>
                  </a:lnTo>
                  <a:lnTo>
                    <a:pt x="2394489" y="3124530"/>
                  </a:lnTo>
                  <a:lnTo>
                    <a:pt x="2470529" y="3024004"/>
                  </a:lnTo>
                  <a:lnTo>
                    <a:pt x="2437941" y="2980921"/>
                  </a:lnTo>
                  <a:close/>
                  <a:moveTo>
                    <a:pt x="2386730" y="0"/>
                  </a:moveTo>
                  <a:lnTo>
                    <a:pt x="2340175" y="0"/>
                  </a:lnTo>
                  <a:lnTo>
                    <a:pt x="2340175" y="141558"/>
                  </a:lnTo>
                  <a:lnTo>
                    <a:pt x="2234650" y="141558"/>
                  </a:lnTo>
                  <a:lnTo>
                    <a:pt x="2234650" y="203105"/>
                  </a:lnTo>
                  <a:lnTo>
                    <a:pt x="2338623" y="203105"/>
                  </a:lnTo>
                  <a:lnTo>
                    <a:pt x="2338623" y="342611"/>
                  </a:lnTo>
                  <a:lnTo>
                    <a:pt x="2385178" y="342611"/>
                  </a:lnTo>
                  <a:lnTo>
                    <a:pt x="2385178" y="201053"/>
                  </a:lnTo>
                  <a:lnTo>
                    <a:pt x="2493807" y="201053"/>
                  </a:lnTo>
                  <a:lnTo>
                    <a:pt x="2493807" y="139506"/>
                  </a:lnTo>
                  <a:lnTo>
                    <a:pt x="2386730" y="139506"/>
                  </a:lnTo>
                  <a:lnTo>
                    <a:pt x="2386730" y="0"/>
                  </a:lnTo>
                  <a:close/>
                  <a:moveTo>
                    <a:pt x="1357860" y="3124530"/>
                  </a:moveTo>
                  <a:cubicBezTo>
                    <a:pt x="1357860" y="3206593"/>
                    <a:pt x="1308201" y="3272243"/>
                    <a:pt x="1246127" y="3272243"/>
                  </a:cubicBezTo>
                  <a:cubicBezTo>
                    <a:pt x="1184054" y="3272243"/>
                    <a:pt x="1134395" y="3206593"/>
                    <a:pt x="1134395" y="3124530"/>
                  </a:cubicBezTo>
                  <a:cubicBezTo>
                    <a:pt x="1134395" y="3042468"/>
                    <a:pt x="1184054" y="2976818"/>
                    <a:pt x="1246127" y="2976818"/>
                  </a:cubicBezTo>
                  <a:cubicBezTo>
                    <a:pt x="1308201" y="2976818"/>
                    <a:pt x="1357860" y="3042468"/>
                    <a:pt x="1357860" y="3124530"/>
                  </a:cubicBezTo>
                  <a:close/>
                  <a:moveTo>
                    <a:pt x="1311305" y="3124530"/>
                  </a:moveTo>
                  <a:cubicBezTo>
                    <a:pt x="1311305" y="3077344"/>
                    <a:pt x="1281820" y="3038365"/>
                    <a:pt x="1246127" y="3038365"/>
                  </a:cubicBezTo>
                  <a:cubicBezTo>
                    <a:pt x="1210435" y="3038365"/>
                    <a:pt x="1180950" y="3077344"/>
                    <a:pt x="1180950" y="3124530"/>
                  </a:cubicBezTo>
                  <a:cubicBezTo>
                    <a:pt x="1180950" y="3171716"/>
                    <a:pt x="1210435" y="3210696"/>
                    <a:pt x="1246127" y="3210696"/>
                  </a:cubicBezTo>
                  <a:cubicBezTo>
                    <a:pt x="1281820" y="3210696"/>
                    <a:pt x="1311305" y="3171716"/>
                    <a:pt x="1311305" y="3124530"/>
                  </a:cubicBezTo>
                  <a:close/>
                  <a:moveTo>
                    <a:pt x="1360964" y="172331"/>
                  </a:moveTo>
                  <a:cubicBezTo>
                    <a:pt x="1360964" y="254394"/>
                    <a:pt x="1311305" y="320044"/>
                    <a:pt x="1249231" y="320044"/>
                  </a:cubicBezTo>
                  <a:cubicBezTo>
                    <a:pt x="1187158" y="320044"/>
                    <a:pt x="1137499" y="254394"/>
                    <a:pt x="1137499" y="172331"/>
                  </a:cubicBezTo>
                  <a:cubicBezTo>
                    <a:pt x="1137499" y="90269"/>
                    <a:pt x="1188709" y="24619"/>
                    <a:pt x="1249231" y="24619"/>
                  </a:cubicBezTo>
                  <a:cubicBezTo>
                    <a:pt x="1311305" y="24619"/>
                    <a:pt x="1360964" y="90269"/>
                    <a:pt x="1360964" y="172331"/>
                  </a:cubicBezTo>
                  <a:close/>
                  <a:moveTo>
                    <a:pt x="1314408" y="172331"/>
                  </a:moveTo>
                  <a:cubicBezTo>
                    <a:pt x="1314408" y="125145"/>
                    <a:pt x="1284923" y="86166"/>
                    <a:pt x="1249231" y="86166"/>
                  </a:cubicBezTo>
                  <a:cubicBezTo>
                    <a:pt x="1213539" y="86166"/>
                    <a:pt x="1184054" y="125145"/>
                    <a:pt x="1184054" y="172331"/>
                  </a:cubicBezTo>
                  <a:cubicBezTo>
                    <a:pt x="1184054" y="219517"/>
                    <a:pt x="1213539" y="258497"/>
                    <a:pt x="1249231" y="258497"/>
                  </a:cubicBezTo>
                  <a:cubicBezTo>
                    <a:pt x="1284923" y="258497"/>
                    <a:pt x="1314408" y="219517"/>
                    <a:pt x="1314408" y="172331"/>
                  </a:cubicBezTo>
                  <a:close/>
                  <a:moveTo>
                    <a:pt x="1322168" y="4359862"/>
                  </a:moveTo>
                  <a:lnTo>
                    <a:pt x="1247679" y="4422093"/>
                  </a:lnTo>
                  <a:lnTo>
                    <a:pt x="1171639" y="4359862"/>
                  </a:lnTo>
                  <a:lnTo>
                    <a:pt x="1139051" y="4386532"/>
                  </a:lnTo>
                  <a:lnTo>
                    <a:pt x="1215091" y="4448762"/>
                  </a:lnTo>
                  <a:lnTo>
                    <a:pt x="1139051" y="4510993"/>
                  </a:lnTo>
                  <a:lnTo>
                    <a:pt x="1171639" y="4537662"/>
                  </a:lnTo>
                  <a:lnTo>
                    <a:pt x="1247679" y="4475432"/>
                  </a:lnTo>
                  <a:lnTo>
                    <a:pt x="1322168" y="4537662"/>
                  </a:lnTo>
                  <a:lnTo>
                    <a:pt x="1354756" y="4510993"/>
                  </a:lnTo>
                  <a:lnTo>
                    <a:pt x="1278716" y="4448762"/>
                  </a:lnTo>
                  <a:lnTo>
                    <a:pt x="1354756" y="4386532"/>
                  </a:lnTo>
                  <a:lnTo>
                    <a:pt x="1322168" y="4359862"/>
                  </a:lnTo>
                  <a:close/>
                </a:path>
              </a:pathLst>
            </a:custGeom>
            <a:solidFill>
              <a:srgbClr val="100F0D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1208509"/>
            <a:ext cx="339301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100F0D"/>
                </a:solidFill>
                <a:latin typeface="Roboto"/>
              </a:rPr>
              <a:t>Đề tài: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0157" y="2578043"/>
            <a:ext cx="17697843" cy="3533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100F0D"/>
                </a:solidFill>
                <a:latin typeface="Roboto Bold"/>
              </a:rPr>
              <a:t>ỨNG DỤNG THUẬT TOÁN LOGISTIC REGRESSION VÀ THUẬT TOÁN SUPPORT VECTOR MACHINE ĐỂ DỰ ĐOÁN GIÁ NHÀ Ở VIỆT NAM </a:t>
            </a:r>
          </a:p>
          <a:p>
            <a:pPr algn="ctr">
              <a:lnSpc>
                <a:spcPts val="7000"/>
              </a:lnSpc>
            </a:pPr>
            <a:endParaRPr lang="en-US" sz="5000" dirty="0">
              <a:solidFill>
                <a:srgbClr val="100F0D"/>
              </a:solidFill>
              <a:latin typeface="Roboto Bold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35423" y="6304076"/>
            <a:ext cx="6719238" cy="379636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447494" y="5146379"/>
            <a:ext cx="4820706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endParaRPr dirty="0"/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Thành viên: </a:t>
            </a:r>
            <a:r>
              <a:rPr lang="en-US" sz="3000" dirty="0" smtClean="0">
                <a:solidFill>
                  <a:srgbClr val="100F0D"/>
                </a:solidFill>
                <a:latin typeface="Roboto"/>
              </a:rPr>
              <a:t>Nhóm 14</a:t>
            </a:r>
            <a:endParaRPr lang="en-US" sz="3000" dirty="0">
              <a:solidFill>
                <a:srgbClr val="100F0D"/>
              </a:solidFill>
              <a:latin typeface="Robot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439077" y="6591300"/>
            <a:ext cx="6258123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200"/>
              </a:lnSpc>
            </a:pPr>
            <a:r>
              <a:rPr lang="en-US" sz="3000" dirty="0" smtClean="0">
                <a:solidFill>
                  <a:srgbClr val="100F0D"/>
                </a:solidFill>
                <a:latin typeface="Roboto"/>
              </a:rPr>
              <a:t>1. Hoàng </a:t>
            </a:r>
            <a:r>
              <a:rPr lang="en-US" sz="3000" dirty="0">
                <a:solidFill>
                  <a:srgbClr val="100F0D"/>
                </a:solidFill>
                <a:latin typeface="Roboto"/>
              </a:rPr>
              <a:t>Thị Mai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   </a:t>
            </a:r>
            <a:r>
              <a:rPr lang="en-US" sz="3000" dirty="0" smtClean="0">
                <a:solidFill>
                  <a:srgbClr val="100F0D"/>
                </a:solidFill>
                <a:latin typeface="Roboto"/>
              </a:rPr>
              <a:t> 2</a:t>
            </a:r>
            <a:r>
              <a:rPr lang="en-US" sz="3000" dirty="0">
                <a:solidFill>
                  <a:srgbClr val="100F0D"/>
                </a:solidFill>
                <a:latin typeface="Roboto"/>
              </a:rPr>
              <a:t>. Nguyễn Thị Hồng Hải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    </a:t>
            </a:r>
          </a:p>
          <a:p>
            <a:pPr>
              <a:lnSpc>
                <a:spcPts val="4200"/>
              </a:lnSpc>
            </a:pPr>
            <a:endParaRPr lang="en-US" sz="3000" dirty="0">
              <a:solidFill>
                <a:srgbClr val="100F0D"/>
              </a:solidFill>
              <a:latin typeface="Robot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889445" y="7916511"/>
            <a:ext cx="6712264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100F0D"/>
                </a:solidFill>
                <a:latin typeface="Noto Sans"/>
              </a:rPr>
              <a:t>              </a:t>
            </a:r>
            <a:r>
              <a:rPr lang="en-US" sz="3000" dirty="0" smtClean="0">
                <a:solidFill>
                  <a:srgbClr val="100F0D"/>
                </a:solidFill>
                <a:latin typeface="Noto Sans"/>
              </a:rPr>
              <a:t>PGS.TS  </a:t>
            </a:r>
            <a:r>
              <a:rPr lang="en-US" sz="3000" dirty="0">
                <a:solidFill>
                  <a:srgbClr val="100F0D"/>
                </a:solidFill>
                <a:latin typeface="Noto Sans"/>
              </a:rPr>
              <a:t>Nguyễn Thanh Tùng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47494" y="7897461"/>
            <a:ext cx="3551039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Giảng viên phụ trách: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03988" y="225004"/>
            <a:ext cx="16806891" cy="296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8000" dirty="0">
                <a:solidFill>
                  <a:srgbClr val="000000"/>
                </a:solidFill>
                <a:latin typeface="Roboto Bold"/>
              </a:rPr>
              <a:t>07. Tài liệu tham khảo</a:t>
            </a:r>
          </a:p>
          <a:p>
            <a:pPr>
              <a:lnSpc>
                <a:spcPts val="12599"/>
              </a:lnSpc>
            </a:pPr>
            <a:endParaRPr lang="en-US" sz="8000" dirty="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81109" y="2543333"/>
            <a:ext cx="19648146" cy="3738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8598" lvl="1">
              <a:lnSpc>
                <a:spcPts val="4910"/>
              </a:lnSpc>
            </a:pPr>
            <a:r>
              <a:rPr lang="en-US" sz="3000" dirty="0" smtClean="0">
                <a:solidFill>
                  <a:srgbClr val="000000"/>
                </a:solidFill>
                <a:latin typeface="Roboto"/>
              </a:rPr>
              <a:t>1. Tham </a:t>
            </a:r>
            <a:r>
              <a:rPr lang="en-US" sz="3000" dirty="0">
                <a:solidFill>
                  <a:srgbClr val="000000"/>
                </a:solidFill>
                <a:latin typeface="Roboto"/>
              </a:rPr>
              <a:t>khảo slide “Học máy” của thầy PGS.TS Nguyễn Thanh Tùng</a:t>
            </a:r>
          </a:p>
          <a:p>
            <a:pPr>
              <a:lnSpc>
                <a:spcPts val="4910"/>
              </a:lnSpc>
            </a:pPr>
            <a:r>
              <a:rPr lang="en-US" sz="3000" dirty="0">
                <a:solidFill>
                  <a:srgbClr val="000000"/>
                </a:solidFill>
                <a:latin typeface="Roboto"/>
              </a:rPr>
              <a:t>     </a:t>
            </a:r>
          </a:p>
          <a:p>
            <a:pPr>
              <a:lnSpc>
                <a:spcPts val="4910"/>
              </a:lnSpc>
            </a:pPr>
            <a:r>
              <a:rPr lang="en-US" sz="3000" dirty="0">
                <a:solidFill>
                  <a:srgbClr val="000000"/>
                </a:solidFill>
                <a:latin typeface="Roboto"/>
              </a:rPr>
              <a:t>   </a:t>
            </a:r>
            <a:r>
              <a:rPr lang="en-US" sz="3000" dirty="0" smtClean="0">
                <a:solidFill>
                  <a:srgbClr val="000000"/>
                </a:solidFill>
                <a:latin typeface="Roboto"/>
              </a:rPr>
              <a:t>2</a:t>
            </a:r>
            <a:r>
              <a:rPr lang="en-US" sz="3000" dirty="0">
                <a:solidFill>
                  <a:srgbClr val="000000"/>
                </a:solidFill>
                <a:latin typeface="Roboto"/>
              </a:rPr>
              <a:t>. Tài liệu file: https://github.com/tiepvupsu/ebookMLCB của thầy Vũ Hữu Tiệp</a:t>
            </a:r>
          </a:p>
          <a:p>
            <a:pPr>
              <a:lnSpc>
                <a:spcPts val="4910"/>
              </a:lnSpc>
            </a:pPr>
            <a:endParaRPr lang="en-US" sz="3000" dirty="0">
              <a:solidFill>
                <a:srgbClr val="000000"/>
              </a:solidFill>
              <a:latin typeface="Roboto"/>
            </a:endParaRPr>
          </a:p>
          <a:p>
            <a:pPr>
              <a:lnSpc>
                <a:spcPts val="4910"/>
              </a:lnSpc>
            </a:pPr>
            <a:r>
              <a:rPr lang="en-US" sz="3000" dirty="0">
                <a:solidFill>
                  <a:srgbClr val="000000"/>
                </a:solidFill>
                <a:latin typeface="Roboto"/>
              </a:rPr>
              <a:t>   3. Dataset:https://www.kaggle.com/</a:t>
            </a:r>
          </a:p>
          <a:p>
            <a:pPr>
              <a:lnSpc>
                <a:spcPts val="4910"/>
              </a:lnSpc>
            </a:pPr>
            <a:endParaRPr lang="en-US" sz="3507" dirty="0">
              <a:solidFill>
                <a:srgbClr val="000000"/>
              </a:solidFill>
              <a:latin typeface="Roboto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5" name="Group 5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575212" y="6766947"/>
            <a:ext cx="6413780" cy="716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F3F3F3"/>
                </a:solidFill>
                <a:latin typeface="Anaktoria"/>
              </a:rPr>
              <a:t>Love always, Tran Hog Diep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83533" y="6068467"/>
            <a:ext cx="2120934" cy="2189351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004144" y="3500834"/>
            <a:ext cx="810926" cy="711344"/>
            <a:chOff x="0" y="0"/>
            <a:chExt cx="6350000" cy="55702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570220"/>
            </a:xfrm>
            <a:custGeom>
              <a:avLst/>
              <a:gdLst/>
              <a:ahLst/>
              <a:cxnLst/>
              <a:rect l="l" t="t" r="r" b="b"/>
              <a:pathLst>
                <a:path w="6350000" h="5570220">
                  <a:moveTo>
                    <a:pt x="0" y="1643380"/>
                  </a:moveTo>
                  <a:cubicBezTo>
                    <a:pt x="0" y="3412490"/>
                    <a:pt x="3175000" y="5570220"/>
                    <a:pt x="3175000" y="5570220"/>
                  </a:cubicBezTo>
                  <a:cubicBezTo>
                    <a:pt x="3175000" y="5570220"/>
                    <a:pt x="6336030" y="3397250"/>
                    <a:pt x="6350000" y="1643380"/>
                  </a:cubicBezTo>
                  <a:cubicBezTo>
                    <a:pt x="6350000" y="737870"/>
                    <a:pt x="5612130" y="0"/>
                    <a:pt x="4706620" y="0"/>
                  </a:cubicBezTo>
                  <a:cubicBezTo>
                    <a:pt x="4010660" y="0"/>
                    <a:pt x="3411220" y="445770"/>
                    <a:pt x="3175000" y="1057910"/>
                  </a:cubicBezTo>
                  <a:cubicBezTo>
                    <a:pt x="2938780" y="445770"/>
                    <a:pt x="2339340" y="0"/>
                    <a:pt x="1643380" y="0"/>
                  </a:cubicBezTo>
                  <a:cubicBezTo>
                    <a:pt x="737870" y="0"/>
                    <a:pt x="0" y="737870"/>
                    <a:pt x="0" y="1643380"/>
                  </a:cubicBezTo>
                </a:path>
              </a:pathLst>
            </a:custGeom>
            <a:solidFill>
              <a:srgbClr val="D9524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782508" y="3916798"/>
            <a:ext cx="13211655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2000">
                <a:solidFill>
                  <a:srgbClr val="3B3B3B"/>
                </a:solidFill>
                <a:latin typeface="Signature"/>
              </a:rPr>
              <a:t>Thank you for listening^-^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70537" y="9486900"/>
            <a:ext cx="977526" cy="498754"/>
            <a:chOff x="0" y="0"/>
            <a:chExt cx="1303368" cy="665005"/>
          </a:xfrm>
        </p:grpSpPr>
        <p:grpSp>
          <p:nvGrpSpPr>
            <p:cNvPr id="3" name="Group 3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BAE0FF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8" name="AutoShape 8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BAE0FF"/>
          </a:solidFill>
        </p:spPr>
      </p:sp>
      <p:sp>
        <p:nvSpPr>
          <p:cNvPr id="9" name="TextBox 9"/>
          <p:cNvSpPr txBox="1"/>
          <p:nvPr/>
        </p:nvSpPr>
        <p:spPr>
          <a:xfrm>
            <a:off x="2203459" y="1594129"/>
            <a:ext cx="6558253" cy="122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50"/>
              </a:lnSpc>
            </a:pPr>
            <a:r>
              <a:rPr lang="en-US" sz="8499" dirty="0">
                <a:solidFill>
                  <a:srgbClr val="100F0D"/>
                </a:solidFill>
                <a:latin typeface="Roboto Bold"/>
              </a:rPr>
              <a:t>Nội dung: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373592" y="754395"/>
            <a:ext cx="4799902" cy="548610"/>
            <a:chOff x="0" y="0"/>
            <a:chExt cx="6399869" cy="731480"/>
          </a:xfrm>
        </p:grpSpPr>
        <p:sp>
          <p:nvSpPr>
            <p:cNvPr id="11" name="TextBox 11"/>
            <p:cNvSpPr txBox="1"/>
            <p:nvPr/>
          </p:nvSpPr>
          <p:spPr>
            <a:xfrm>
              <a:off x="0" y="28575"/>
              <a:ext cx="1066828" cy="702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59"/>
                </a:lnSpc>
              </a:pPr>
              <a:r>
                <a:rPr lang="en-US" sz="3599">
                  <a:solidFill>
                    <a:srgbClr val="000000"/>
                  </a:solidFill>
                  <a:latin typeface="Kollektif Bold"/>
                </a:rPr>
                <a:t>01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336136" y="-38100"/>
              <a:ext cx="5063733" cy="76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79"/>
                </a:lnSpc>
              </a:pPr>
              <a:r>
                <a:rPr lang="en-US" sz="3599" spc="107" dirty="0">
                  <a:solidFill>
                    <a:srgbClr val="000000"/>
                  </a:solidFill>
                  <a:latin typeface="Roboto Bold"/>
                </a:rPr>
                <a:t>Mô tả bài toán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373592" y="2274204"/>
            <a:ext cx="5475657" cy="548610"/>
            <a:chOff x="0" y="0"/>
            <a:chExt cx="7300876" cy="73148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28575"/>
              <a:ext cx="1217021" cy="702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59"/>
                </a:lnSpc>
              </a:pPr>
              <a:r>
                <a:rPr lang="en-US" sz="3599">
                  <a:solidFill>
                    <a:srgbClr val="100F0D"/>
                  </a:solidFill>
                  <a:latin typeface="Kollektif Bold"/>
                </a:rPr>
                <a:t>02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24244" y="-38100"/>
              <a:ext cx="5776632" cy="76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679"/>
                </a:lnSpc>
                <a:spcBef>
                  <a:spcPct val="0"/>
                </a:spcBef>
              </a:pPr>
              <a:r>
                <a:rPr lang="en-US" sz="3599" spc="107" dirty="0">
                  <a:solidFill>
                    <a:srgbClr val="100F0D"/>
                  </a:solidFill>
                  <a:latin typeface="Roboto Bold"/>
                </a:rPr>
                <a:t>Công việc thực hiện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373592" y="3701535"/>
            <a:ext cx="800121" cy="52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599">
                <a:solidFill>
                  <a:srgbClr val="100F0D"/>
                </a:solidFill>
                <a:latin typeface="Kollektif Bold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30804" y="3634860"/>
            <a:ext cx="5766596" cy="602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  <a:spcBef>
                <a:spcPct val="0"/>
              </a:spcBef>
            </a:pPr>
            <a:r>
              <a:rPr lang="en-US" sz="3600" spc="108" dirty="0">
                <a:solidFill>
                  <a:srgbClr val="100F0D"/>
                </a:solidFill>
                <a:latin typeface="Roboto Bold"/>
              </a:rPr>
              <a:t>Các phương pháp học máy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379601" y="5294233"/>
            <a:ext cx="6390936" cy="602729"/>
            <a:chOff x="0" y="-38100"/>
            <a:chExt cx="8521248" cy="80363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28575"/>
              <a:ext cx="1066828" cy="702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59"/>
                </a:lnSpc>
              </a:pPr>
              <a:r>
                <a:rPr lang="en-US" sz="3599">
                  <a:solidFill>
                    <a:srgbClr val="100F0D"/>
                  </a:solidFill>
                  <a:latin typeface="Kollektif Bold"/>
                </a:rPr>
                <a:t>04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336136" y="-38100"/>
              <a:ext cx="7185112" cy="8036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4679"/>
                </a:lnSpc>
                <a:spcBef>
                  <a:spcPct val="0"/>
                </a:spcBef>
              </a:pPr>
              <a:r>
                <a:rPr lang="en-US" sz="3599" spc="107" dirty="0">
                  <a:solidFill>
                    <a:srgbClr val="100F0D"/>
                  </a:solidFill>
                  <a:latin typeface="Roboto Bold"/>
                </a:rPr>
                <a:t> Mô tả </a:t>
              </a:r>
              <a:r>
                <a:rPr lang="en-US" sz="3599" spc="107" dirty="0" smtClean="0">
                  <a:solidFill>
                    <a:srgbClr val="100F0D"/>
                  </a:solidFill>
                  <a:latin typeface="Roboto Bold"/>
                </a:rPr>
                <a:t>dữ liệu bài </a:t>
              </a:r>
              <a:r>
                <a:rPr lang="en-US" sz="3599" spc="107" dirty="0">
                  <a:solidFill>
                    <a:srgbClr val="100F0D"/>
                  </a:solidFill>
                  <a:latin typeface="Roboto Bold"/>
                </a:rPr>
                <a:t>toán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373592" y="6762892"/>
            <a:ext cx="4799902" cy="548610"/>
            <a:chOff x="0" y="0"/>
            <a:chExt cx="6399869" cy="731480"/>
          </a:xfrm>
        </p:grpSpPr>
        <p:sp>
          <p:nvSpPr>
            <p:cNvPr id="22" name="TextBox 22"/>
            <p:cNvSpPr txBox="1"/>
            <p:nvPr/>
          </p:nvSpPr>
          <p:spPr>
            <a:xfrm>
              <a:off x="0" y="28575"/>
              <a:ext cx="1066828" cy="702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59"/>
                </a:lnSpc>
              </a:pPr>
              <a:r>
                <a:rPr lang="en-US" sz="3599">
                  <a:solidFill>
                    <a:srgbClr val="100F0D"/>
                  </a:solidFill>
                  <a:latin typeface="Kollektif Bold"/>
                </a:rPr>
                <a:t>05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336136" y="-38100"/>
              <a:ext cx="5063733" cy="76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679"/>
                </a:lnSpc>
                <a:spcBef>
                  <a:spcPct val="0"/>
                </a:spcBef>
              </a:pPr>
              <a:r>
                <a:rPr lang="en-US" sz="3599" spc="107">
                  <a:solidFill>
                    <a:srgbClr val="100F0D"/>
                  </a:solidFill>
                  <a:latin typeface="Roboto Bold"/>
                </a:rPr>
                <a:t>  Kết quả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373592" y="8202750"/>
            <a:ext cx="6127484" cy="548610"/>
            <a:chOff x="0" y="0"/>
            <a:chExt cx="8169978" cy="731480"/>
          </a:xfrm>
        </p:grpSpPr>
        <p:sp>
          <p:nvSpPr>
            <p:cNvPr id="25" name="TextBox 25"/>
            <p:cNvSpPr txBox="1"/>
            <p:nvPr/>
          </p:nvSpPr>
          <p:spPr>
            <a:xfrm>
              <a:off x="0" y="28575"/>
              <a:ext cx="1361896" cy="702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59"/>
                </a:lnSpc>
              </a:pPr>
              <a:r>
                <a:rPr lang="en-US" sz="3599">
                  <a:solidFill>
                    <a:srgbClr val="100F0D"/>
                  </a:solidFill>
                  <a:latin typeface="Kollektif Bold"/>
                </a:rPr>
                <a:t>06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705691" y="-38100"/>
              <a:ext cx="6464287" cy="76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679"/>
                </a:lnSpc>
                <a:spcBef>
                  <a:spcPct val="0"/>
                </a:spcBef>
              </a:pPr>
              <a:r>
                <a:rPr lang="en-US" sz="3599" spc="107">
                  <a:solidFill>
                    <a:srgbClr val="100F0D"/>
                  </a:solidFill>
                  <a:latin typeface="Roboto Bold"/>
                </a:rPr>
                <a:t>Kết luận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803481" y="3672960"/>
            <a:ext cx="5537038" cy="5585340"/>
            <a:chOff x="0" y="0"/>
            <a:chExt cx="7382718" cy="7447120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4858898" cy="6189670"/>
              <a:chOff x="351790" y="351790"/>
              <a:chExt cx="2940050" cy="295402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371964" y="1851483"/>
                <a:ext cx="3494266" cy="3041780"/>
              </a:xfrm>
              <a:custGeom>
                <a:avLst/>
                <a:gdLst/>
                <a:ahLst/>
                <a:cxnLst/>
                <a:rect l="l" t="t" r="r" b="b"/>
                <a:pathLst>
                  <a:path w="3494266" h="3041780">
                    <a:moveTo>
                      <a:pt x="223465" y="1624837"/>
                    </a:moveTo>
                    <a:cubicBezTo>
                      <a:pt x="223465" y="1706900"/>
                      <a:pt x="173806" y="1772550"/>
                      <a:pt x="111732" y="1772550"/>
                    </a:cubicBezTo>
                    <a:cubicBezTo>
                      <a:pt x="49659" y="1772550"/>
                      <a:pt x="0" y="1706900"/>
                      <a:pt x="0" y="1624837"/>
                    </a:cubicBezTo>
                    <a:cubicBezTo>
                      <a:pt x="0" y="1542775"/>
                      <a:pt x="49659" y="1477125"/>
                      <a:pt x="111732" y="1477125"/>
                    </a:cubicBezTo>
                    <a:cubicBezTo>
                      <a:pt x="173806" y="1477125"/>
                      <a:pt x="223465" y="1542775"/>
                      <a:pt x="223465" y="1624837"/>
                    </a:cubicBezTo>
                    <a:close/>
                    <a:moveTo>
                      <a:pt x="1225953" y="0"/>
                    </a:moveTo>
                    <a:cubicBezTo>
                      <a:pt x="1163880" y="0"/>
                      <a:pt x="1114221" y="65650"/>
                      <a:pt x="1114221" y="147712"/>
                    </a:cubicBezTo>
                    <a:cubicBezTo>
                      <a:pt x="1114221" y="229775"/>
                      <a:pt x="1163880" y="295425"/>
                      <a:pt x="1225953" y="295425"/>
                    </a:cubicBezTo>
                    <a:cubicBezTo>
                      <a:pt x="1288027" y="295425"/>
                      <a:pt x="1337686" y="229775"/>
                      <a:pt x="1337686" y="147712"/>
                    </a:cubicBezTo>
                    <a:cubicBezTo>
                      <a:pt x="1337686" y="65650"/>
                      <a:pt x="1288027" y="0"/>
                      <a:pt x="1225953" y="0"/>
                    </a:cubicBezTo>
                    <a:close/>
                    <a:moveTo>
                      <a:pt x="2343278" y="0"/>
                    </a:moveTo>
                    <a:cubicBezTo>
                      <a:pt x="2281205" y="0"/>
                      <a:pt x="2231546" y="65650"/>
                      <a:pt x="2231546" y="147712"/>
                    </a:cubicBezTo>
                    <a:cubicBezTo>
                      <a:pt x="2231546" y="229775"/>
                      <a:pt x="2281205" y="295425"/>
                      <a:pt x="2343278" y="295425"/>
                    </a:cubicBezTo>
                    <a:cubicBezTo>
                      <a:pt x="2405352" y="295425"/>
                      <a:pt x="2455011" y="229775"/>
                      <a:pt x="2455011" y="147712"/>
                    </a:cubicBezTo>
                    <a:cubicBezTo>
                      <a:pt x="2455011" y="65650"/>
                      <a:pt x="2403800" y="0"/>
                      <a:pt x="2343278" y="0"/>
                    </a:cubicBezTo>
                    <a:close/>
                    <a:moveTo>
                      <a:pt x="3402826" y="1477125"/>
                    </a:moveTo>
                    <a:cubicBezTo>
                      <a:pt x="3352026" y="1477125"/>
                      <a:pt x="3311386" y="1542775"/>
                      <a:pt x="3311386" y="1624837"/>
                    </a:cubicBezTo>
                    <a:cubicBezTo>
                      <a:pt x="3311386" y="1706900"/>
                      <a:pt x="3352026" y="1772550"/>
                      <a:pt x="3402826" y="1772550"/>
                    </a:cubicBezTo>
                    <a:cubicBezTo>
                      <a:pt x="3453626" y="1772550"/>
                      <a:pt x="3494266" y="1706900"/>
                      <a:pt x="3494266" y="1624837"/>
                    </a:cubicBezTo>
                    <a:cubicBezTo>
                      <a:pt x="3494266" y="1542775"/>
                      <a:pt x="3453626" y="1477125"/>
                      <a:pt x="3402826" y="1477125"/>
                    </a:cubicBezTo>
                    <a:close/>
                    <a:moveTo>
                      <a:pt x="2343278" y="2858900"/>
                    </a:moveTo>
                    <a:cubicBezTo>
                      <a:pt x="2281205" y="2858900"/>
                      <a:pt x="2231546" y="2899539"/>
                      <a:pt x="2231546" y="2950339"/>
                    </a:cubicBezTo>
                    <a:cubicBezTo>
                      <a:pt x="2231546" y="3001139"/>
                      <a:pt x="2281205" y="3041780"/>
                      <a:pt x="2343278" y="3041780"/>
                    </a:cubicBezTo>
                    <a:cubicBezTo>
                      <a:pt x="2405352" y="3041780"/>
                      <a:pt x="2455011" y="3001139"/>
                      <a:pt x="2455011" y="2950339"/>
                    </a:cubicBezTo>
                    <a:cubicBezTo>
                      <a:pt x="2455011" y="2899539"/>
                      <a:pt x="2403800" y="2858900"/>
                      <a:pt x="2343278" y="2858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351790" y="351790"/>
                <a:ext cx="3514440" cy="4555443"/>
              </a:xfrm>
              <a:custGeom>
                <a:avLst/>
                <a:gdLst/>
                <a:ahLst/>
                <a:cxnLst/>
                <a:rect l="l" t="t" r="r" b="b"/>
                <a:pathLst>
                  <a:path w="3514440" h="4555443">
                    <a:moveTo>
                      <a:pt x="3511900" y="1546878"/>
                    </a:moveTo>
                    <a:lnTo>
                      <a:pt x="3449670" y="1647405"/>
                    </a:lnTo>
                    <a:lnTo>
                      <a:pt x="3511900" y="1747932"/>
                    </a:lnTo>
                    <a:lnTo>
                      <a:pt x="3485230" y="1791014"/>
                    </a:lnTo>
                    <a:lnTo>
                      <a:pt x="3423000" y="1690488"/>
                    </a:lnTo>
                    <a:lnTo>
                      <a:pt x="3362040" y="1791014"/>
                    </a:lnTo>
                    <a:lnTo>
                      <a:pt x="3335370" y="1747932"/>
                    </a:lnTo>
                    <a:lnTo>
                      <a:pt x="3397600" y="1647405"/>
                    </a:lnTo>
                    <a:lnTo>
                      <a:pt x="3335370" y="1546878"/>
                    </a:lnTo>
                    <a:lnTo>
                      <a:pt x="3362040" y="1503796"/>
                    </a:lnTo>
                    <a:lnTo>
                      <a:pt x="3423000" y="1604322"/>
                    </a:lnTo>
                    <a:lnTo>
                      <a:pt x="3485230" y="1503796"/>
                    </a:lnTo>
                    <a:lnTo>
                      <a:pt x="3511900" y="1546878"/>
                    </a:lnTo>
                    <a:close/>
                    <a:moveTo>
                      <a:pt x="3329020" y="172331"/>
                    </a:moveTo>
                    <a:cubicBezTo>
                      <a:pt x="3329020" y="90269"/>
                      <a:pt x="3369660" y="24619"/>
                      <a:pt x="3420460" y="24619"/>
                    </a:cubicBezTo>
                    <a:cubicBezTo>
                      <a:pt x="3471260" y="24619"/>
                      <a:pt x="3511900" y="90269"/>
                      <a:pt x="3511900" y="172331"/>
                    </a:cubicBezTo>
                    <a:cubicBezTo>
                      <a:pt x="3511900" y="254394"/>
                      <a:pt x="3471260" y="320044"/>
                      <a:pt x="3420460" y="320044"/>
                    </a:cubicBezTo>
                    <a:cubicBezTo>
                      <a:pt x="3369660" y="320044"/>
                      <a:pt x="3329020" y="254394"/>
                      <a:pt x="3329020" y="172331"/>
                    </a:cubicBezTo>
                    <a:close/>
                    <a:moveTo>
                      <a:pt x="3367120" y="172331"/>
                    </a:moveTo>
                    <a:cubicBezTo>
                      <a:pt x="3367120" y="219517"/>
                      <a:pt x="3391250" y="258497"/>
                      <a:pt x="3420460" y="258497"/>
                    </a:cubicBezTo>
                    <a:cubicBezTo>
                      <a:pt x="3449670" y="258497"/>
                      <a:pt x="3473800" y="219517"/>
                      <a:pt x="3473800" y="172331"/>
                    </a:cubicBezTo>
                    <a:cubicBezTo>
                      <a:pt x="3473800" y="125145"/>
                      <a:pt x="3449670" y="86166"/>
                      <a:pt x="3420460" y="86166"/>
                    </a:cubicBezTo>
                    <a:cubicBezTo>
                      <a:pt x="3391250" y="86166"/>
                      <a:pt x="3367120" y="125145"/>
                      <a:pt x="3367120" y="172331"/>
                    </a:cubicBezTo>
                    <a:close/>
                    <a:moveTo>
                      <a:pt x="17070" y="1647405"/>
                    </a:moveTo>
                    <a:cubicBezTo>
                      <a:pt x="17070" y="1565343"/>
                      <a:pt x="66729" y="1499693"/>
                      <a:pt x="128803" y="1499693"/>
                    </a:cubicBezTo>
                    <a:cubicBezTo>
                      <a:pt x="190876" y="1499693"/>
                      <a:pt x="240535" y="1565343"/>
                      <a:pt x="240535" y="1647405"/>
                    </a:cubicBezTo>
                    <a:cubicBezTo>
                      <a:pt x="240535" y="1729468"/>
                      <a:pt x="190876" y="1795118"/>
                      <a:pt x="128803" y="1795118"/>
                    </a:cubicBezTo>
                    <a:cubicBezTo>
                      <a:pt x="66729" y="1795118"/>
                      <a:pt x="17070" y="1729468"/>
                      <a:pt x="17070" y="1647405"/>
                    </a:cubicBezTo>
                    <a:close/>
                    <a:moveTo>
                      <a:pt x="63625" y="1647405"/>
                    </a:moveTo>
                    <a:cubicBezTo>
                      <a:pt x="63625" y="1694591"/>
                      <a:pt x="93110" y="1733571"/>
                      <a:pt x="128803" y="1733571"/>
                    </a:cubicBezTo>
                    <a:cubicBezTo>
                      <a:pt x="164495" y="1733571"/>
                      <a:pt x="193980" y="1694591"/>
                      <a:pt x="193980" y="1647405"/>
                    </a:cubicBezTo>
                    <a:cubicBezTo>
                      <a:pt x="193980" y="1600219"/>
                      <a:pt x="164495" y="1561239"/>
                      <a:pt x="128803" y="1561239"/>
                    </a:cubicBezTo>
                    <a:cubicBezTo>
                      <a:pt x="93110" y="1561239"/>
                      <a:pt x="63625" y="1600219"/>
                      <a:pt x="63625" y="1647405"/>
                    </a:cubicBezTo>
                    <a:close/>
                    <a:moveTo>
                      <a:pt x="153632" y="4343352"/>
                    </a:moveTo>
                    <a:lnTo>
                      <a:pt x="107077" y="4343352"/>
                    </a:lnTo>
                    <a:lnTo>
                      <a:pt x="107077" y="4430983"/>
                    </a:lnTo>
                    <a:lnTo>
                      <a:pt x="0" y="4430983"/>
                    </a:lnTo>
                    <a:lnTo>
                      <a:pt x="0" y="4469083"/>
                    </a:lnTo>
                    <a:lnTo>
                      <a:pt x="105525" y="4469083"/>
                    </a:lnTo>
                    <a:lnTo>
                      <a:pt x="105525" y="4555443"/>
                    </a:lnTo>
                    <a:lnTo>
                      <a:pt x="152080" y="4555443"/>
                    </a:lnTo>
                    <a:lnTo>
                      <a:pt x="152080" y="4467813"/>
                    </a:lnTo>
                    <a:lnTo>
                      <a:pt x="259157" y="4467813"/>
                    </a:lnTo>
                    <a:lnTo>
                      <a:pt x="259157" y="4429713"/>
                    </a:lnTo>
                    <a:lnTo>
                      <a:pt x="153632" y="4429713"/>
                    </a:lnTo>
                    <a:lnTo>
                      <a:pt x="153632" y="4343352"/>
                    </a:lnTo>
                    <a:close/>
                    <a:moveTo>
                      <a:pt x="57418" y="315941"/>
                    </a:moveTo>
                    <a:lnTo>
                      <a:pt x="133458" y="215414"/>
                    </a:lnTo>
                    <a:lnTo>
                      <a:pt x="209498" y="315941"/>
                    </a:lnTo>
                    <a:lnTo>
                      <a:pt x="240535" y="272858"/>
                    </a:lnTo>
                    <a:lnTo>
                      <a:pt x="166047" y="172331"/>
                    </a:lnTo>
                    <a:lnTo>
                      <a:pt x="240535" y="71805"/>
                    </a:lnTo>
                    <a:lnTo>
                      <a:pt x="207947" y="28722"/>
                    </a:lnTo>
                    <a:lnTo>
                      <a:pt x="133458" y="129248"/>
                    </a:lnTo>
                    <a:lnTo>
                      <a:pt x="58970" y="28722"/>
                    </a:lnTo>
                    <a:lnTo>
                      <a:pt x="26381" y="71805"/>
                    </a:lnTo>
                    <a:lnTo>
                      <a:pt x="100870" y="170280"/>
                    </a:lnTo>
                    <a:lnTo>
                      <a:pt x="24829" y="272858"/>
                    </a:lnTo>
                    <a:lnTo>
                      <a:pt x="57418" y="315941"/>
                    </a:lnTo>
                    <a:close/>
                    <a:moveTo>
                      <a:pt x="3514440" y="4450032"/>
                    </a:moveTo>
                    <a:cubicBezTo>
                      <a:pt x="3514440" y="4500832"/>
                      <a:pt x="3473800" y="4541473"/>
                      <a:pt x="3423000" y="4541473"/>
                    </a:cubicBezTo>
                    <a:cubicBezTo>
                      <a:pt x="3372200" y="4541473"/>
                      <a:pt x="3331560" y="4500832"/>
                      <a:pt x="3331560" y="4450032"/>
                    </a:cubicBezTo>
                    <a:cubicBezTo>
                      <a:pt x="3331560" y="4399232"/>
                      <a:pt x="3372200" y="4358593"/>
                      <a:pt x="3423000" y="4358593"/>
                    </a:cubicBezTo>
                    <a:cubicBezTo>
                      <a:pt x="3473800" y="4358593"/>
                      <a:pt x="3514440" y="4399232"/>
                      <a:pt x="3514440" y="4450032"/>
                    </a:cubicBezTo>
                    <a:close/>
                    <a:moveTo>
                      <a:pt x="3476340" y="4450032"/>
                    </a:moveTo>
                    <a:cubicBezTo>
                      <a:pt x="3476340" y="4420823"/>
                      <a:pt x="3452210" y="4396693"/>
                      <a:pt x="3423000" y="4396693"/>
                    </a:cubicBezTo>
                    <a:cubicBezTo>
                      <a:pt x="3393790" y="4396693"/>
                      <a:pt x="3369660" y="4420823"/>
                      <a:pt x="3369660" y="4450032"/>
                    </a:cubicBezTo>
                    <a:cubicBezTo>
                      <a:pt x="3369660" y="4479243"/>
                      <a:pt x="3393790" y="4503373"/>
                      <a:pt x="3423000" y="4503373"/>
                    </a:cubicBezTo>
                    <a:cubicBezTo>
                      <a:pt x="3452210" y="4503373"/>
                      <a:pt x="3476340" y="4479243"/>
                      <a:pt x="3476340" y="4450032"/>
                    </a:cubicBezTo>
                    <a:close/>
                    <a:moveTo>
                      <a:pt x="2437941" y="2980921"/>
                    </a:moveTo>
                    <a:lnTo>
                      <a:pt x="2361901" y="3081448"/>
                    </a:lnTo>
                    <a:lnTo>
                      <a:pt x="2287412" y="2980921"/>
                    </a:lnTo>
                    <a:lnTo>
                      <a:pt x="2254824" y="3024004"/>
                    </a:lnTo>
                    <a:lnTo>
                      <a:pt x="2330864" y="3124530"/>
                    </a:lnTo>
                    <a:lnTo>
                      <a:pt x="2254824" y="3225057"/>
                    </a:lnTo>
                    <a:lnTo>
                      <a:pt x="2287412" y="3268140"/>
                    </a:lnTo>
                    <a:lnTo>
                      <a:pt x="2361901" y="3167613"/>
                    </a:lnTo>
                    <a:lnTo>
                      <a:pt x="2437941" y="3268140"/>
                    </a:lnTo>
                    <a:lnTo>
                      <a:pt x="2470529" y="3225057"/>
                    </a:lnTo>
                    <a:lnTo>
                      <a:pt x="2394489" y="3124530"/>
                    </a:lnTo>
                    <a:lnTo>
                      <a:pt x="2470529" y="3024004"/>
                    </a:lnTo>
                    <a:lnTo>
                      <a:pt x="2437941" y="2980921"/>
                    </a:lnTo>
                    <a:close/>
                    <a:moveTo>
                      <a:pt x="2386730" y="0"/>
                    </a:moveTo>
                    <a:lnTo>
                      <a:pt x="2340175" y="0"/>
                    </a:lnTo>
                    <a:lnTo>
                      <a:pt x="2340175" y="141558"/>
                    </a:lnTo>
                    <a:lnTo>
                      <a:pt x="2234650" y="141558"/>
                    </a:lnTo>
                    <a:lnTo>
                      <a:pt x="2234650" y="203105"/>
                    </a:lnTo>
                    <a:lnTo>
                      <a:pt x="2338623" y="203105"/>
                    </a:lnTo>
                    <a:lnTo>
                      <a:pt x="2338623" y="342611"/>
                    </a:lnTo>
                    <a:lnTo>
                      <a:pt x="2385178" y="342611"/>
                    </a:lnTo>
                    <a:lnTo>
                      <a:pt x="2385178" y="201053"/>
                    </a:lnTo>
                    <a:lnTo>
                      <a:pt x="2493807" y="201053"/>
                    </a:lnTo>
                    <a:lnTo>
                      <a:pt x="2493807" y="139506"/>
                    </a:lnTo>
                    <a:lnTo>
                      <a:pt x="2386730" y="139506"/>
                    </a:lnTo>
                    <a:lnTo>
                      <a:pt x="2386730" y="0"/>
                    </a:lnTo>
                    <a:close/>
                    <a:moveTo>
                      <a:pt x="1357860" y="3124530"/>
                    </a:moveTo>
                    <a:cubicBezTo>
                      <a:pt x="1357860" y="3206593"/>
                      <a:pt x="1308201" y="3272243"/>
                      <a:pt x="1246127" y="3272243"/>
                    </a:cubicBezTo>
                    <a:cubicBezTo>
                      <a:pt x="1184054" y="3272243"/>
                      <a:pt x="1134395" y="3206593"/>
                      <a:pt x="1134395" y="3124530"/>
                    </a:cubicBezTo>
                    <a:cubicBezTo>
                      <a:pt x="1134395" y="3042468"/>
                      <a:pt x="1184054" y="2976818"/>
                      <a:pt x="1246127" y="2976818"/>
                    </a:cubicBezTo>
                    <a:cubicBezTo>
                      <a:pt x="1308201" y="2976818"/>
                      <a:pt x="1357860" y="3042468"/>
                      <a:pt x="1357860" y="3124530"/>
                    </a:cubicBezTo>
                    <a:close/>
                    <a:moveTo>
                      <a:pt x="1311305" y="3124530"/>
                    </a:moveTo>
                    <a:cubicBezTo>
                      <a:pt x="1311305" y="3077344"/>
                      <a:pt x="1281820" y="3038365"/>
                      <a:pt x="1246127" y="3038365"/>
                    </a:cubicBezTo>
                    <a:cubicBezTo>
                      <a:pt x="1210435" y="3038365"/>
                      <a:pt x="1180950" y="3077344"/>
                      <a:pt x="1180950" y="3124530"/>
                    </a:cubicBezTo>
                    <a:cubicBezTo>
                      <a:pt x="1180950" y="3171716"/>
                      <a:pt x="1210435" y="3210696"/>
                      <a:pt x="1246127" y="3210696"/>
                    </a:cubicBezTo>
                    <a:cubicBezTo>
                      <a:pt x="1281820" y="3210696"/>
                      <a:pt x="1311305" y="3171716"/>
                      <a:pt x="1311305" y="3124530"/>
                    </a:cubicBezTo>
                    <a:close/>
                    <a:moveTo>
                      <a:pt x="1360964" y="172331"/>
                    </a:moveTo>
                    <a:cubicBezTo>
                      <a:pt x="1360964" y="254394"/>
                      <a:pt x="1311305" y="320044"/>
                      <a:pt x="1249231" y="320044"/>
                    </a:cubicBezTo>
                    <a:cubicBezTo>
                      <a:pt x="1187158" y="320044"/>
                      <a:pt x="1137499" y="254394"/>
                      <a:pt x="1137499" y="172331"/>
                    </a:cubicBezTo>
                    <a:cubicBezTo>
                      <a:pt x="1137499" y="90269"/>
                      <a:pt x="1188709" y="24619"/>
                      <a:pt x="1249231" y="24619"/>
                    </a:cubicBezTo>
                    <a:cubicBezTo>
                      <a:pt x="1311305" y="24619"/>
                      <a:pt x="1360964" y="90269"/>
                      <a:pt x="1360964" y="172331"/>
                    </a:cubicBezTo>
                    <a:close/>
                    <a:moveTo>
                      <a:pt x="1314408" y="172331"/>
                    </a:moveTo>
                    <a:cubicBezTo>
                      <a:pt x="1314408" y="125145"/>
                      <a:pt x="1284923" y="86166"/>
                      <a:pt x="1249231" y="86166"/>
                    </a:cubicBezTo>
                    <a:cubicBezTo>
                      <a:pt x="1213539" y="86166"/>
                      <a:pt x="1184054" y="125145"/>
                      <a:pt x="1184054" y="172331"/>
                    </a:cubicBezTo>
                    <a:cubicBezTo>
                      <a:pt x="1184054" y="219517"/>
                      <a:pt x="1213539" y="258497"/>
                      <a:pt x="1249231" y="258497"/>
                    </a:cubicBezTo>
                    <a:cubicBezTo>
                      <a:pt x="1284923" y="258497"/>
                      <a:pt x="1314408" y="219517"/>
                      <a:pt x="1314408" y="172331"/>
                    </a:cubicBezTo>
                    <a:close/>
                    <a:moveTo>
                      <a:pt x="1322168" y="4359862"/>
                    </a:moveTo>
                    <a:lnTo>
                      <a:pt x="1247679" y="4422093"/>
                    </a:lnTo>
                    <a:lnTo>
                      <a:pt x="1171639" y="4359862"/>
                    </a:lnTo>
                    <a:lnTo>
                      <a:pt x="1139051" y="4386532"/>
                    </a:lnTo>
                    <a:lnTo>
                      <a:pt x="1215091" y="4448762"/>
                    </a:lnTo>
                    <a:lnTo>
                      <a:pt x="1139051" y="4510993"/>
                    </a:lnTo>
                    <a:lnTo>
                      <a:pt x="1171639" y="4537662"/>
                    </a:lnTo>
                    <a:lnTo>
                      <a:pt x="1247679" y="4475432"/>
                    </a:lnTo>
                    <a:lnTo>
                      <a:pt x="1322168" y="4537662"/>
                    </a:lnTo>
                    <a:lnTo>
                      <a:pt x="1354756" y="4510993"/>
                    </a:lnTo>
                    <a:lnTo>
                      <a:pt x="1278716" y="4448762"/>
                    </a:lnTo>
                    <a:lnTo>
                      <a:pt x="1354756" y="4386532"/>
                    </a:lnTo>
                    <a:lnTo>
                      <a:pt x="1322168" y="4359862"/>
                    </a:ln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546271" y="2544505"/>
              <a:ext cx="5836447" cy="490261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402086" y="1593542"/>
            <a:ext cx="934013" cy="8873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65249" y="8382215"/>
            <a:ext cx="5661378" cy="876085"/>
            <a:chOff x="0" y="0"/>
            <a:chExt cx="7548504" cy="1168113"/>
          </a:xfrm>
        </p:grpSpPr>
        <p:sp>
          <p:nvSpPr>
            <p:cNvPr id="4" name="TextBox 4"/>
            <p:cNvSpPr txBox="1"/>
            <p:nvPr/>
          </p:nvSpPr>
          <p:spPr>
            <a:xfrm>
              <a:off x="0" y="19050"/>
              <a:ext cx="7548504" cy="548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85720"/>
              <a:ext cx="7548504" cy="482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0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7" name="Group 7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5078220" y="388710"/>
            <a:ext cx="9196888" cy="113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00"/>
              </a:lnSpc>
            </a:pPr>
            <a:r>
              <a:rPr lang="en-US" sz="7909" dirty="0">
                <a:solidFill>
                  <a:srgbClr val="100F0D"/>
                </a:solidFill>
                <a:latin typeface="Roboto Bold"/>
              </a:rPr>
              <a:t>01. Mô tả bài toán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65249" y="6386221"/>
            <a:ext cx="5661378" cy="876085"/>
            <a:chOff x="0" y="0"/>
            <a:chExt cx="7548504" cy="116811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9050"/>
              <a:ext cx="7548504" cy="548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0"/>
                </a:lnSpc>
              </a:pPr>
              <a:endParaRPr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685720"/>
              <a:ext cx="7548504" cy="482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03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61693" y="8814644"/>
            <a:ext cx="934013" cy="887312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2041760" y="8763107"/>
            <a:ext cx="4968639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Output: dự đoán giá nhà</a:t>
            </a:r>
          </a:p>
          <a:p>
            <a:pPr algn="ctr">
              <a:lnSpc>
                <a:spcPts val="3920"/>
              </a:lnSpc>
            </a:pPr>
            <a:r>
              <a:rPr lang="en-US" sz="28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69093" y="2409770"/>
            <a:ext cx="14870743" cy="606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90"/>
              </a:lnSpc>
            </a:pPr>
            <a:r>
              <a:rPr lang="en-US" sz="3064" dirty="0">
                <a:solidFill>
                  <a:srgbClr val="000000"/>
                </a:solidFill>
                <a:ea typeface="Noto Sans"/>
              </a:rPr>
              <a:t>●      </a:t>
            </a:r>
            <a:r>
              <a:rPr lang="en-US" sz="3064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BEDROOMS ( PHÒNG NGỦ 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BATHROOMS ( PHÒNG TẮM 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STORIES (TỒN TẠI)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MAINROAD ( ĐƯỜNG CHÍNH 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GUESTROOM ( PHÒNG KHÁCH 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BASEMENT (TẦNG HẦM)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HOTWATERHEATING (BÌNH NÓNG LẠNH)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AIRCONDITIONING (ĐIỀU HÒA NHIỆT ĐỘ)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PARKING (BÃI ĐẬU XE)</a:t>
            </a:r>
          </a:p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PREFAREA (KHO)</a:t>
            </a:r>
          </a:p>
          <a:p>
            <a:pPr algn="l"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FURNITURETATUS (NỘI THẤT)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9093" y="9404416"/>
            <a:ext cx="14870743" cy="1068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9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●      PRICE_SEGMENT (TẦM GIÁ)</a:t>
            </a:r>
          </a:p>
          <a:p>
            <a:pPr algn="l">
              <a:lnSpc>
                <a:spcPts val="4290"/>
              </a:lnSpc>
            </a:pPr>
            <a:endParaRPr lang="en-US" sz="3064" dirty="0">
              <a:solidFill>
                <a:srgbClr val="000000"/>
              </a:solidFill>
              <a:ea typeface="Noto Sa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495707" y="1742603"/>
            <a:ext cx="3582514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000" dirty="0">
                <a:solidFill>
                  <a:srgbClr val="000000"/>
                </a:solidFill>
                <a:latin typeface="Roboto" panose="020B0604020202020204" charset="0"/>
                <a:ea typeface="Roboto" panose="020B0604020202020204" charset="0"/>
              </a:rPr>
              <a:t>Input (11 giá trị):</a:t>
            </a:r>
          </a:p>
          <a:p>
            <a:pPr algn="ctr">
              <a:lnSpc>
                <a:spcPts val="3920"/>
              </a:lnSpc>
            </a:pPr>
            <a:r>
              <a:rPr lang="en-US" sz="3000" dirty="0">
                <a:solidFill>
                  <a:srgbClr val="000000"/>
                </a:solidFill>
                <a:latin typeface="Noto Sans Bold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3506" y="327366"/>
            <a:ext cx="10739884" cy="13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dirty="0">
                <a:solidFill>
                  <a:srgbClr val="000000"/>
                </a:solidFill>
                <a:latin typeface="Roboto Bold"/>
              </a:rPr>
              <a:t>02. Công việc thực hiện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117188" y="2159169"/>
            <a:ext cx="934013" cy="88731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117188" y="3757922"/>
            <a:ext cx="934013" cy="88731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7147451" y="9788246"/>
            <a:ext cx="977526" cy="498754"/>
            <a:chOff x="0" y="0"/>
            <a:chExt cx="1303368" cy="665005"/>
          </a:xfrm>
        </p:grpSpPr>
        <p:grpSp>
          <p:nvGrpSpPr>
            <p:cNvPr id="6" name="Group 6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2418676" y="2383750"/>
            <a:ext cx="1035507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B1:  Thu thập dữ liệu bài toán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18676" y="3982503"/>
            <a:ext cx="9263498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B2:  Xác định tập dữ liệu của bài toán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18676" y="5421904"/>
            <a:ext cx="837039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B3:  Mô tả ma trận dữ liệu (X), nhãn lớp (Y)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18676" y="6626256"/>
            <a:ext cx="14357511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B4:  Chia tập dữ liệu thành 2 phần: 70% dùng để huấn luyện mô hình, 30% dùng để kiểm tra sự phù hợp của mô hình.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18676" y="8310009"/>
            <a:ext cx="14159043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dirty="0">
                <a:solidFill>
                  <a:srgbClr val="100F0D"/>
                </a:solidFill>
                <a:latin typeface="Roboto"/>
              </a:rPr>
              <a:t>B5: Dùng tập dữ liệu kiểm tra để so sánh tỷ lệ mẫu được phân chia lớp đúng của hai thuật toán Logistic regression và Support vector machine trên python.</a:t>
            </a:r>
          </a:p>
          <a:p>
            <a:pPr>
              <a:lnSpc>
                <a:spcPts val="3300"/>
              </a:lnSpc>
            </a:pPr>
            <a:endParaRPr lang="en-US" sz="3000" dirty="0">
              <a:solidFill>
                <a:srgbClr val="100F0D"/>
              </a:solidFill>
              <a:latin typeface="Roboto"/>
            </a:endParaRPr>
          </a:p>
          <a:p>
            <a:pPr>
              <a:lnSpc>
                <a:spcPts val="3300"/>
              </a:lnSpc>
            </a:pPr>
            <a:endParaRPr lang="en-US" sz="3000" dirty="0">
              <a:solidFill>
                <a:srgbClr val="100F0D"/>
              </a:solidFill>
              <a:latin typeface="Roboto"/>
            </a:endParaRP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117188" y="6616731"/>
            <a:ext cx="934013" cy="887312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117188" y="5197323"/>
            <a:ext cx="934013" cy="887312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8102295"/>
            <a:ext cx="1110988" cy="10554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2246706"/>
            <a:ext cx="934013" cy="8873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4" name="Group 4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818415" y="153870"/>
            <a:ext cx="15555320" cy="13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dirty="0">
                <a:solidFill>
                  <a:srgbClr val="000000"/>
                </a:solidFill>
                <a:latin typeface="Roboto Bold"/>
              </a:rPr>
              <a:t>03. Các phương pháp học máy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62713" y="2265756"/>
            <a:ext cx="15306966" cy="1274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0"/>
              </a:lnSpc>
            </a:pPr>
            <a:r>
              <a:rPr lang="en-US" sz="3000" dirty="0">
                <a:solidFill>
                  <a:srgbClr val="100F0D"/>
                </a:solidFill>
                <a:latin typeface="Roboto" panose="020B0604020202020204" charset="0"/>
                <a:ea typeface="Roboto" panose="020B0604020202020204" charset="0"/>
              </a:rPr>
              <a:t>    Logistic Regression là 1 thuật toán phân loại được dùng để gán các đối tượng cho 1 tập hợp giá trị rời rạc (như 0, 1, 2, ...)</a:t>
            </a:r>
          </a:p>
          <a:p>
            <a:pPr>
              <a:lnSpc>
                <a:spcPts val="3480"/>
              </a:lnSpc>
            </a:pPr>
            <a:endParaRPr lang="en-US" sz="1265" dirty="0">
              <a:solidFill>
                <a:srgbClr val="100F0D"/>
              </a:solidFill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5676173"/>
            <a:ext cx="934013" cy="887312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2228722" y="5695223"/>
            <a:ext cx="15040957" cy="1671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96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   </a:t>
            </a:r>
            <a:r>
              <a:rPr lang="en-US" sz="3000" dirty="0">
                <a:solidFill>
                  <a:srgbClr val="100F0D"/>
                </a:solidFill>
                <a:latin typeface="Roboto" panose="020B0604020202020204" charset="0"/>
                <a:ea typeface="Roboto" panose="020B0604020202020204" charset="0"/>
              </a:rPr>
              <a:t>Cây quyết định (support vector machine, SVM) là một trong những thuật toán phân loại phổ biến và hiệu quả.</a:t>
            </a:r>
          </a:p>
          <a:p>
            <a:pPr>
              <a:lnSpc>
                <a:spcPts val="3396"/>
              </a:lnSpc>
            </a:pPr>
            <a:endParaRPr lang="en-US" sz="3000" dirty="0">
              <a:solidFill>
                <a:srgbClr val="100F0D"/>
              </a:solidFill>
              <a:latin typeface="Roboto" panose="020B0604020202020204" charset="0"/>
              <a:ea typeface="Roboto" panose="020B0604020202020204" charset="0"/>
            </a:endParaRPr>
          </a:p>
          <a:p>
            <a:pPr>
              <a:lnSpc>
                <a:spcPts val="3396"/>
              </a:lnSpc>
            </a:pPr>
            <a:endParaRPr lang="en-US" sz="1234" dirty="0">
              <a:solidFill>
                <a:srgbClr val="100F0D"/>
              </a:solidFill>
              <a:latin typeface="Arimo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3" name="Group 3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3506221" y="-7961"/>
            <a:ext cx="13244672" cy="296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Roboto Bold"/>
              </a:rPr>
              <a:t>04. Mô tả dữ liệu bài toán</a:t>
            </a:r>
          </a:p>
          <a:p>
            <a:pPr>
              <a:lnSpc>
                <a:spcPts val="12599"/>
              </a:lnSpc>
            </a:pPr>
            <a:endParaRPr lang="en-US" sz="800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-2626970" y="1644487"/>
            <a:ext cx="1226638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Roboto Bold"/>
              </a:rPr>
              <a:t> Ma trận dữ liệu X</a:t>
            </a: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Roboto Bold"/>
              </a:rPr>
              <a:t> 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793239" y="1557289"/>
            <a:ext cx="934013" cy="88731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64624" y="3220204"/>
            <a:ext cx="10648068" cy="3846593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2373280" y="1546105"/>
            <a:ext cx="929014" cy="882563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3302293" y="2960614"/>
            <a:ext cx="1634140" cy="5461466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3302293" y="1682587"/>
            <a:ext cx="12266382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Roboto Bold"/>
              </a:rPr>
              <a:t>  Ma trận nhãn lớp 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2246706"/>
            <a:ext cx="934013" cy="8873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4" name="Group 4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818415" y="153870"/>
            <a:ext cx="17143065" cy="13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dirty="0">
                <a:solidFill>
                  <a:srgbClr val="000000"/>
                </a:solidFill>
                <a:latin typeface="Roboto Bold"/>
              </a:rPr>
              <a:t>04. Mô tả dữ liệu bài toán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62713" y="2265756"/>
            <a:ext cx="12473186" cy="452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Chia tập dữ liệu thành 2 phần: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3456564"/>
            <a:ext cx="11650600" cy="90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0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+      Dữ liệu tập huấn luyện (Training) : gồm 105 mẫu dữ liệu</a:t>
            </a:r>
          </a:p>
          <a:p>
            <a:pPr>
              <a:lnSpc>
                <a:spcPts val="3480"/>
              </a:lnSpc>
            </a:pPr>
            <a:endParaRPr lang="en-US" sz="3164" dirty="0">
              <a:solidFill>
                <a:srgbClr val="100F0D"/>
              </a:solidFill>
              <a:latin typeface="Roboto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28700" y="5764056"/>
            <a:ext cx="11650600" cy="90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0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+      Dữ liệu tập kiểm tra (Testing) : gồm 45 mẫu dữ liệu</a:t>
            </a:r>
          </a:p>
          <a:p>
            <a:pPr>
              <a:lnSpc>
                <a:spcPts val="3480"/>
              </a:lnSpc>
            </a:pPr>
            <a:endParaRPr lang="en-US" sz="3164" dirty="0">
              <a:solidFill>
                <a:srgbClr val="100F0D"/>
              </a:solidFill>
              <a:latin typeface="Roboto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2246706"/>
            <a:ext cx="934013" cy="8873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4" name="Group 4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6244914"/>
            <a:ext cx="934013" cy="887312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285422" y="3236320"/>
            <a:ext cx="11105554" cy="284897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 t="2026" b="2026"/>
          <a:stretch>
            <a:fillRect/>
          </a:stretch>
        </p:blipFill>
        <p:spPr>
          <a:xfrm>
            <a:off x="1285422" y="7132226"/>
            <a:ext cx="11105554" cy="2790307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18415" y="153870"/>
            <a:ext cx="17143065" cy="13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Roboto Bold"/>
              </a:rPr>
              <a:t>05. Kết quả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62713" y="2307382"/>
            <a:ext cx="12473186" cy="97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Phương pháp Logistic Regression</a:t>
            </a:r>
          </a:p>
          <a:p>
            <a:pPr>
              <a:lnSpc>
                <a:spcPts val="3726"/>
              </a:lnSpc>
            </a:pPr>
            <a:endParaRPr lang="en-US" sz="3387" dirty="0">
              <a:solidFill>
                <a:srgbClr val="100F0D"/>
              </a:solidFill>
              <a:latin typeface="Roboto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962713" y="5976166"/>
            <a:ext cx="12473186" cy="1344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endParaRPr dirty="0"/>
          </a:p>
          <a:p>
            <a:pPr>
              <a:lnSpc>
                <a:spcPts val="3726"/>
              </a:lnSpc>
            </a:pPr>
            <a:r>
              <a:rPr lang="en-US" sz="3000" dirty="0">
                <a:solidFill>
                  <a:srgbClr val="100F0D"/>
                </a:solidFill>
                <a:latin typeface="Arimo Bold"/>
              </a:rPr>
              <a:t>Phương pháp Support Vector Machine</a:t>
            </a:r>
          </a:p>
          <a:p>
            <a:pPr>
              <a:lnSpc>
                <a:spcPts val="3726"/>
              </a:lnSpc>
            </a:pPr>
            <a:endParaRPr lang="en-US" sz="1355" dirty="0">
              <a:solidFill>
                <a:srgbClr val="100F0D"/>
              </a:solidFill>
              <a:latin typeface="Arimo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2246706"/>
            <a:ext cx="934013" cy="8873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259300" y="9718095"/>
            <a:ext cx="977526" cy="498754"/>
            <a:chOff x="0" y="0"/>
            <a:chExt cx="1303368" cy="665005"/>
          </a:xfrm>
        </p:grpSpPr>
        <p:grpSp>
          <p:nvGrpSpPr>
            <p:cNvPr id="4" name="Group 4"/>
            <p:cNvGrpSpPr/>
            <p:nvPr/>
          </p:nvGrpSpPr>
          <p:grpSpPr>
            <a:xfrm>
              <a:off x="13838" y="0"/>
              <a:ext cx="1275691" cy="665005"/>
              <a:chOff x="0" y="0"/>
              <a:chExt cx="2121986" cy="110617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3256" cy="1106170"/>
              </a:xfrm>
              <a:custGeom>
                <a:avLst/>
                <a:gdLst/>
                <a:ahLst/>
                <a:cxnLst/>
                <a:rect l="l" t="t" r="r" b="b"/>
                <a:pathLst>
                  <a:path w="2123256" h="1106170">
                    <a:moveTo>
                      <a:pt x="1569536" y="1106170"/>
                    </a:moveTo>
                    <a:lnTo>
                      <a:pt x="553720" y="1106170"/>
                    </a:lnTo>
                    <a:cubicBezTo>
                      <a:pt x="247650" y="1106170"/>
                      <a:pt x="0" y="858520"/>
                      <a:pt x="0" y="553720"/>
                    </a:cubicBezTo>
                    <a:cubicBezTo>
                      <a:pt x="0" y="247650"/>
                      <a:pt x="247650" y="0"/>
                      <a:pt x="553720" y="0"/>
                    </a:cubicBezTo>
                    <a:lnTo>
                      <a:pt x="1569536" y="0"/>
                    </a:lnTo>
                    <a:cubicBezTo>
                      <a:pt x="1875606" y="0"/>
                      <a:pt x="2123256" y="247650"/>
                      <a:pt x="2123256" y="553720"/>
                    </a:cubicBezTo>
                    <a:cubicBezTo>
                      <a:pt x="2121986" y="858520"/>
                      <a:pt x="1874336" y="1106170"/>
                      <a:pt x="1569536" y="110617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1303368" cy="665005"/>
              <a:chOff x="0" y="0"/>
              <a:chExt cx="2144216" cy="11061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45487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2145487" h="1107440">
                    <a:moveTo>
                      <a:pt x="1591766" y="45720"/>
                    </a:moveTo>
                    <a:cubicBezTo>
                      <a:pt x="1871166" y="45720"/>
                      <a:pt x="2098496" y="273050"/>
                      <a:pt x="2098496" y="552450"/>
                    </a:cubicBezTo>
                    <a:cubicBezTo>
                      <a:pt x="2098496" y="831850"/>
                      <a:pt x="1871166" y="1059180"/>
                      <a:pt x="1591766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1591766" y="45720"/>
                    </a:lnTo>
                    <a:moveTo>
                      <a:pt x="1591766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1591766" y="1107440"/>
                    </a:lnTo>
                    <a:cubicBezTo>
                      <a:pt x="1897836" y="1107440"/>
                      <a:pt x="2145486" y="859790"/>
                      <a:pt x="2145486" y="553720"/>
                    </a:cubicBezTo>
                    <a:cubicBezTo>
                      <a:pt x="2144216" y="247650"/>
                      <a:pt x="1896566" y="0"/>
                      <a:pt x="1591766" y="0"/>
                    </a:cubicBezTo>
                    <a:close/>
                  </a:path>
                </a:pathLst>
              </a:custGeom>
              <a:solidFill>
                <a:srgbClr val="100F0D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70099" y="201950"/>
              <a:ext cx="563169" cy="261106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818415" y="153870"/>
            <a:ext cx="17143065" cy="13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dirty="0">
                <a:solidFill>
                  <a:srgbClr val="000000"/>
                </a:solidFill>
                <a:latin typeface="Roboto Bold"/>
              </a:rPr>
              <a:t>06. Kết luận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62713" y="2265756"/>
            <a:ext cx="12473186" cy="144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r>
              <a:rPr lang="en-US" sz="3387" dirty="0">
                <a:solidFill>
                  <a:srgbClr val="100F0D"/>
                </a:solidFill>
                <a:latin typeface="Roboto Bold"/>
              </a:rPr>
              <a:t>   </a:t>
            </a:r>
            <a:r>
              <a:rPr lang="en-US" sz="3000" dirty="0">
                <a:solidFill>
                  <a:srgbClr val="100F0D"/>
                </a:solidFill>
                <a:latin typeface="Roboto Bold"/>
              </a:rPr>
              <a:t>Xây dựng được mô hình bài toán dự đoán giá nhà từ 2 phương pháp Logistic Regression và Support Vector Machine.</a:t>
            </a:r>
          </a:p>
          <a:p>
            <a:pPr>
              <a:lnSpc>
                <a:spcPts val="3726"/>
              </a:lnSpc>
            </a:pPr>
            <a:endParaRPr lang="en-US" sz="3387" dirty="0">
              <a:solidFill>
                <a:srgbClr val="100F0D"/>
              </a:solidFill>
              <a:latin typeface="Roboto Bold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4933500"/>
            <a:ext cx="934013" cy="887312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818415" y="7167360"/>
            <a:ext cx="934013" cy="887312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2153213" y="4664752"/>
            <a:ext cx="1247318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   Tìm được phương pháp tối ưu xây dựng mô hình bài toán phù hợp.</a:t>
            </a:r>
          </a:p>
          <a:p>
            <a:pPr>
              <a:lnSpc>
                <a:spcPts val="3726"/>
              </a:lnSpc>
            </a:pPr>
            <a:endParaRPr lang="en-US" sz="3387" dirty="0">
              <a:solidFill>
                <a:srgbClr val="100F0D"/>
              </a:solidFill>
              <a:latin typeface="Roboto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153213" y="7186410"/>
            <a:ext cx="12473186" cy="1443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6"/>
              </a:lnSpc>
            </a:pPr>
            <a:r>
              <a:rPr lang="en-US" sz="3000" dirty="0">
                <a:solidFill>
                  <a:srgbClr val="100F0D"/>
                </a:solidFill>
                <a:latin typeface="Roboto Bold"/>
              </a:rPr>
              <a:t>   Tạo hai giao diện nhập số liệu mới và hiển thị kết quả dự đoán sử dụng hai thuật toán trên.</a:t>
            </a:r>
          </a:p>
          <a:p>
            <a:pPr>
              <a:lnSpc>
                <a:spcPts val="3726"/>
              </a:lnSpc>
            </a:pPr>
            <a:endParaRPr lang="en-US" sz="3387" dirty="0">
              <a:solidFill>
                <a:srgbClr val="100F0D"/>
              </a:solidFill>
              <a:latin typeface="Roboto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552</Words>
  <Application>Microsoft Office PowerPoint</Application>
  <PresentationFormat>Custom</PresentationFormat>
  <Paragraphs>74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Noto Sans Bold</vt:lpstr>
      <vt:lpstr>Kollektif Bold</vt:lpstr>
      <vt:lpstr>Roboto</vt:lpstr>
      <vt:lpstr>Arial</vt:lpstr>
      <vt:lpstr>Noto Sans</vt:lpstr>
      <vt:lpstr>Arimo Bold</vt:lpstr>
      <vt:lpstr>Anaktoria</vt:lpstr>
      <vt:lpstr>Signature</vt:lpstr>
      <vt:lpstr>Roboto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thủy lợi khoa công nghệ thông tin</dc:title>
  <dc:creator>Mai Hoàng</dc:creator>
  <cp:lastModifiedBy>ACER</cp:lastModifiedBy>
  <cp:revision>4</cp:revision>
  <dcterms:created xsi:type="dcterms:W3CDTF">2006-08-16T00:00:00Z</dcterms:created>
  <dcterms:modified xsi:type="dcterms:W3CDTF">2021-12-20T01:30:54Z</dcterms:modified>
  <dc:identifier>DAEx8BlBRR0</dc:identifier>
</cp:coreProperties>
</file>

<file path=docProps/thumbnail.jpeg>
</file>